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31" r:id="rId42"/>
    <p:sldId id="432" r:id="rId43"/>
    <p:sldId id="433" r:id="rId44"/>
    <p:sldId id="434" r:id="rId45"/>
    <p:sldId id="435" r:id="rId46"/>
    <p:sldId id="436" r:id="rId47"/>
    <p:sldId id="440" r:id="rId48"/>
    <p:sldId id="441" r:id="rId49"/>
    <p:sldId id="439" r:id="rId50"/>
    <p:sldId id="257" r:id="rId51"/>
    <p:sldId id="258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345" r:id="rId69"/>
    <p:sldId id="458" r:id="rId70"/>
    <p:sldId id="459" r:id="rId71"/>
    <p:sldId id="460" r:id="rId72"/>
    <p:sldId id="350" r:id="rId73"/>
    <p:sldId id="461" r:id="rId74"/>
    <p:sldId id="462" r:id="rId75"/>
    <p:sldId id="463" r:id="rId76"/>
    <p:sldId id="46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225"/>
    <p:restoredTop sz="96327"/>
  </p:normalViewPr>
  <p:slideViewPr>
    <p:cSldViewPr snapToGrid="0" snapToObjects="1">
      <p:cViewPr>
        <p:scale>
          <a:sx n="74" d="100"/>
          <a:sy n="74" d="100"/>
        </p:scale>
        <p:origin x="152" y="3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8.3552799999999997E-2"/>
          <c:y val="7.6806299999999994E-2"/>
          <c:w val="0.56463099999999999"/>
          <c:h val="0.798830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rgbClr val="3B6C9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10-A448-8171-BCB1CEF47CE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Price + Stars</c:v>
                </c:pt>
              </c:strCache>
            </c:strRef>
          </c:tx>
          <c:spPr>
            <a:solidFill>
              <a:srgbClr val="6EA45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10-A448-8171-BCB1CEF47CE2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Price + Stars + Text</c:v>
                </c:pt>
              </c:strCache>
            </c:strRef>
          </c:tx>
          <c:spPr>
            <a:solidFill>
              <a:srgbClr val="EDB04D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Sheet1!$B$4:$B$4</c:f>
              <c:numCache>
                <c:formatCode>General</c:formatCode>
                <c:ptCount val="1"/>
                <c:pt idx="0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10-A448-8171-BCB1CEF47CE2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Price + Text</c:v>
                </c:pt>
              </c:strCache>
            </c:strRef>
          </c:tx>
          <c:spPr>
            <a:solidFill>
              <a:srgbClr val="CA423E"/>
            </a:solidFill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282C7E6-B4AD-0C48-A744-047C63939EB5}" type="VALUE">
                      <a:rPr lang="en-US" sz="2000" baseline="0"/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9AF-5C4E-B5E7-5F51321782BA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600" b="1" i="0" u="none" strike="noStrike">
                    <a:solidFill>
                      <a:srgbClr val="000000"/>
                    </a:solidFill>
                    <a:latin typeface="Helvetica Neue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Sheet1!$B$5:$B$5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10-A448-8171-BCB1CEF47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6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5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500" b="0" i="0" u="none" strike="noStrike" baseline="0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1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9574231162890232"/>
          <c:y val="0.14751448858176408"/>
          <c:w val="0.30425768837109768"/>
          <c:h val="0.745673521035887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67219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408386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5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Amazon Web Services associates a unique transaction ID for each unique product listed by a seller. This transaction ID enables us to distinguish between multiple or successive listings of identical products sold by the same merchant.</a:t>
            </a:r>
          </a:p>
        </p:txBody>
      </p:sp>
    </p:spTree>
    <p:extLst>
      <p:ext uri="{BB962C8B-B14F-4D97-AF65-F5344CB8AC3E}">
        <p14:creationId xmlns:p14="http://schemas.microsoft.com/office/powerpoint/2010/main" val="276450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every participant submit a rating</a:t>
            </a:r>
          </a:p>
          <a:p>
            <a:r>
              <a:t>Avery􏰀et􏰀al.􏰀1999]􏰀propose 􏰀 a􏰀mechanism􏰀 whereby􏰀 early􏰀 evaluators 􏰀are 􏰀paid 􏰀to 􏰀provide 􏰀information􏰀 and 􏰀later 􏰀evaluators􏰀 pay 􏰀to 􏰀balance 􏰀the 􏰀budget. </a:t>
            </a:r>
          </a:p>
        </p:txBody>
      </p:sp>
    </p:spTree>
    <p:extLst>
      <p:ext uri="{BB962C8B-B14F-4D97-AF65-F5344CB8AC3E}">
        <p14:creationId xmlns:p14="http://schemas.microsoft.com/office/powerpoint/2010/main" val="217542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Solutions to overwhelmingly positive feedback? </a:t>
            </a:r>
          </a:p>
          <a:p>
            <a:r>
              <a:t>1. Anonymous feedback</a:t>
            </a:r>
          </a:p>
          <a:p>
            <a:r>
              <a:t>2. Take non-feedback into account</a:t>
            </a:r>
          </a:p>
        </p:txBody>
      </p:sp>
    </p:spTree>
    <p:extLst>
      <p:ext uri="{BB962C8B-B14F-4D97-AF65-F5344CB8AC3E}">
        <p14:creationId xmlns:p14="http://schemas.microsoft.com/office/powerpoint/2010/main" val="23996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Increase the difficulty of changing identities</a:t>
            </a:r>
          </a:p>
          <a:p>
            <a:r>
              <a:t>2. Impose upfront costs to new entrants - ok to discard a past identity but it costs something to start a new one.</a:t>
            </a:r>
          </a:p>
        </p:txBody>
      </p:sp>
    </p:spTree>
    <p:extLst>
      <p:ext uri="{BB962C8B-B14F-4D97-AF65-F5344CB8AC3E}">
        <p14:creationId xmlns:p14="http://schemas.microsoft.com/office/powerpoint/2010/main" val="71036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Make details of transactions visible to other users</a:t>
            </a:r>
          </a:p>
          <a:p>
            <a:r>
              <a:t>2. Transaction-weighted reputation systems</a:t>
            </a:r>
          </a:p>
        </p:txBody>
      </p:sp>
    </p:spTree>
    <p:extLst>
      <p:ext uri="{BB962C8B-B14F-4D97-AF65-F5344CB8AC3E}">
        <p14:creationId xmlns:p14="http://schemas.microsoft.com/office/powerpoint/2010/main" val="122155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03912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2699756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42091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</a:lvl1pPr>
            <a:lvl2pPr>
              <a:spcBef>
                <a:spcPts val="1687"/>
              </a:spcBef>
            </a:lvl2pPr>
            <a:lvl3pPr>
              <a:spcBef>
                <a:spcPts val="1687"/>
              </a:spcBef>
            </a:lvl3pPr>
            <a:lvl4pPr>
              <a:spcBef>
                <a:spcPts val="1687"/>
              </a:spcBef>
            </a:lvl4pPr>
            <a:lvl5pPr>
              <a:spcBef>
                <a:spcPts val="1687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1136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mazon’s other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Amazon’s other reputation system</a:t>
            </a:r>
          </a:p>
        </p:txBody>
      </p:sp>
      <p:sp>
        <p:nvSpPr>
          <p:cNvPr id="206" name="Amazon has another reputation system in place for its online stor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has another reputation system in place for its online stores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Amazon allows anyone to list and sell items through its site, and to set their own prices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These can be individuals selling used goods, or independent 3rd party sellers who use Amazon to reach a larger customer base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How does Amazon ensure good customer experience?</a:t>
            </a:r>
          </a:p>
        </p:txBody>
      </p:sp>
    </p:spTree>
    <p:extLst>
      <p:ext uri="{BB962C8B-B14F-4D97-AF65-F5344CB8AC3E}">
        <p14:creationId xmlns:p14="http://schemas.microsoft.com/office/powerpoint/2010/main" val="302798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eedback from bu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Feedback from buyers</a:t>
            </a:r>
          </a:p>
        </p:txBody>
      </p:sp>
      <p:sp>
        <p:nvSpPr>
          <p:cNvPr id="209" name="How satisfied were you with how your order was packaged and shipped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How satisfied were you with how your order was packaged and shipped?</a:t>
            </a:r>
          </a:p>
          <a:p>
            <a:r>
              <a:rPr sz="2250" dirty="0"/>
              <a:t>If you contacted the third-party seller, did you get good customer service and prompt resolution?</a:t>
            </a:r>
          </a:p>
          <a:p>
            <a:r>
              <a:rPr sz="2250" dirty="0"/>
              <a:t>Would you buy from this third-party seller again?</a:t>
            </a:r>
          </a:p>
        </p:txBody>
      </p:sp>
    </p:spTree>
    <p:extLst>
      <p:ext uri="{BB962C8B-B14F-4D97-AF65-F5344CB8AC3E}">
        <p14:creationId xmlns:p14="http://schemas.microsoft.com/office/powerpoint/2010/main" val="3313413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977" y="3812436"/>
            <a:ext cx="6115183" cy="230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61nZ6r3WL0L._SL1500_.png" descr="61nZ6r3WL0L._SL1500_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34" y="0"/>
            <a:ext cx="7506397" cy="3437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65804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7" y="89297"/>
            <a:ext cx="9611136" cy="667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val Oval" descr="Oval 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32" y="1676193"/>
            <a:ext cx="4423738" cy="96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1781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55" y="-4053143"/>
            <a:ext cx="4768453" cy="10838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72371"/>
            <a:ext cx="4519553" cy="826889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37789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hat are the economic implications of poor feedback?"/>
          <p:cNvSpPr txBox="1">
            <a:spLocks noGrp="1"/>
          </p:cNvSpPr>
          <p:nvPr>
            <p:ph type="title"/>
          </p:nvPr>
        </p:nvSpPr>
        <p:spPr>
          <a:xfrm>
            <a:off x="1810043" y="295118"/>
            <a:ext cx="8571915" cy="1208582"/>
          </a:xfrm>
          <a:prstGeom prst="rect">
            <a:avLst/>
          </a:prstGeom>
        </p:spPr>
        <p:txBody>
          <a:bodyPr>
            <a:normAutofit/>
          </a:bodyPr>
          <a:lstStyle>
            <a:lvl1pPr defTabSz="426466">
              <a:defRPr sz="6132"/>
            </a:lvl1pPr>
          </a:lstStyle>
          <a:p>
            <a:r>
              <a:rPr sz="2812" dirty="0"/>
              <a:t>What are the economic implications of poor feedback?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3247430" y="1767604"/>
            <a:ext cx="5840018" cy="5296255"/>
            <a:chOff x="0" y="0"/>
            <a:chExt cx="8305802" cy="7532451"/>
          </a:xfrm>
        </p:grpSpPr>
        <p:pic>
          <p:nvPicPr>
            <p:cNvPr id="221" name="droppedImage.png" descr="dropped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11788" cy="7532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droppedImage.png" descr="dropped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984" y="0"/>
              <a:ext cx="6186819" cy="7532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988693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rice premi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Price premium</a:t>
            </a:r>
          </a:p>
        </p:txBody>
      </p:sp>
      <p:sp>
        <p:nvSpPr>
          <p:cNvPr id="226" name="Multiple sellers all selling the same item, but at different price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Multiple sellers all selling the same item, but at different prices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Price premium is the difference between a cheaper listing and a more expensive listing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When someone opts for the more expensive item, even though it is identical, what is the reason for paying the premium?</a:t>
            </a:r>
          </a:p>
        </p:txBody>
      </p:sp>
    </p:spTree>
    <p:extLst>
      <p:ext uri="{BB962C8B-B14F-4D97-AF65-F5344CB8AC3E}">
        <p14:creationId xmlns:p14="http://schemas.microsoft.com/office/powerpoint/2010/main" val="3341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29" name="Panos Ipeirotis harvested data from Amazon’s websi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 err="1"/>
              <a:t>Panos</a:t>
            </a:r>
            <a:r>
              <a:rPr sz="2250" dirty="0"/>
              <a:t> </a:t>
            </a:r>
            <a:r>
              <a:rPr sz="2250" dirty="0" err="1"/>
              <a:t>Ipeirotis</a:t>
            </a:r>
            <a:r>
              <a:rPr sz="2250" dirty="0"/>
              <a:t> harvested data from Amazon’s website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transaction data</a:t>
            </a:r>
            <a:r>
              <a:rPr sz="2250" dirty="0"/>
              <a:t> by repeatedly visiting listings (every 8 hours) and tracking when one item sold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Gathered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reputation data</a:t>
            </a:r>
            <a:r>
              <a:rPr sz="2250" dirty="0"/>
              <a:t> for each merchant. Complete history of numerical scores and text-based feedback</a:t>
            </a:r>
          </a:p>
        </p:txBody>
      </p:sp>
    </p:spTree>
    <p:extLst>
      <p:ext uri="{BB962C8B-B14F-4D97-AF65-F5344CB8AC3E}">
        <p14:creationId xmlns:p14="http://schemas.microsoft.com/office/powerpoint/2010/main" val="41461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-driven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Data-driven analysis</a:t>
            </a:r>
          </a:p>
        </p:txBody>
      </p:sp>
      <p:sp>
        <p:nvSpPr>
          <p:cNvPr id="234" name="Data set gathered over half a year peri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Data set gathered over half a year period</a:t>
            </a:r>
          </a:p>
          <a:p>
            <a:r>
              <a:rPr sz="2250" dirty="0"/>
              <a:t>Transaction data contains 1,078 merchants, 9,484 unique transactions and 107,922 price premiums</a:t>
            </a:r>
          </a:p>
          <a:p>
            <a:r>
              <a:rPr sz="2250" dirty="0"/>
              <a:t>Reputation data contains an average of 4,932 postings for each merchant</a:t>
            </a:r>
          </a:p>
        </p:txBody>
      </p:sp>
    </p:spTree>
    <p:extLst>
      <p:ext uri="{BB962C8B-B14F-4D97-AF65-F5344CB8AC3E}">
        <p14:creationId xmlns:p14="http://schemas.microsoft.com/office/powerpoint/2010/main" val="127295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LP + Econom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NLP + Economics</a:t>
            </a:r>
          </a:p>
        </p:txBody>
      </p:sp>
      <p:sp>
        <p:nvSpPr>
          <p:cNvPr id="237" name="Quantify the economics impact of sentiment of the feedback evaluation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Quantify the economics impact of sentiment of the feedback evaluations</a:t>
            </a:r>
          </a:p>
          <a:p>
            <a:r>
              <a:rPr sz="2250" dirty="0"/>
              <a:t>Using natural language processing techniques to derive semantic orientation and strength of comments</a:t>
            </a:r>
          </a:p>
        </p:txBody>
      </p:sp>
    </p:spTree>
    <p:extLst>
      <p:ext uri="{BB962C8B-B14F-4D97-AF65-F5344CB8AC3E}">
        <p14:creationId xmlns:p14="http://schemas.microsoft.com/office/powerpoint/2010/main" val="309429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ifferent Mechanisms for Quality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Different Mechanisms for Quality Control</a:t>
            </a:r>
          </a:p>
        </p:txBody>
      </p:sp>
      <p:sp>
        <p:nvSpPr>
          <p:cNvPr id="180" name="Aggregation and redundanc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Aggregation and redundancy</a:t>
            </a:r>
          </a:p>
          <a:p>
            <a:r>
              <a:rPr sz="2250" dirty="0"/>
              <a:t>Embedded gold standard data</a:t>
            </a:r>
          </a:p>
          <a:p>
            <a:r>
              <a:rPr sz="2250" dirty="0"/>
              <a:t>Economic incentives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Reputation systems</a:t>
            </a:r>
          </a:p>
          <a:p>
            <a:r>
              <a:rPr sz="2250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3459384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0" name="Each merchant’s reputation is represented using a vector of n-dimensions X = (X1, X2, ... XN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Each merchant’s reputation is represented using a vector of n-dimensions X = (X</a:t>
            </a:r>
            <a:r>
              <a:rPr sz="2250" baseline="-5999" dirty="0"/>
              <a:t>1</a:t>
            </a:r>
            <a:r>
              <a:rPr sz="2250" dirty="0"/>
              <a:t>, X</a:t>
            </a:r>
            <a:r>
              <a:rPr sz="2250" baseline="-5999" dirty="0"/>
              <a:t>2</a:t>
            </a:r>
            <a:r>
              <a:rPr sz="2250" dirty="0"/>
              <a:t>, ... X</a:t>
            </a:r>
            <a:r>
              <a:rPr sz="2250" baseline="-5999" dirty="0"/>
              <a:t>N</a:t>
            </a:r>
            <a:r>
              <a:rPr sz="2250" dirty="0"/>
              <a:t>)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Dimensions were 150 nouns and verbs, values of dimensions could be one of 140 modifiers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X</a:t>
            </a:r>
            <a:r>
              <a:rPr sz="2250" baseline="-5999" dirty="0"/>
              <a:t>1</a:t>
            </a:r>
            <a:r>
              <a:rPr sz="2250" dirty="0"/>
              <a:t> is “delivery,” X</a:t>
            </a:r>
            <a:r>
              <a:rPr sz="2250" baseline="-5999" dirty="0"/>
              <a:t>2</a:t>
            </a:r>
            <a:r>
              <a:rPr sz="2250" dirty="0"/>
              <a:t> is “packaging,” X</a:t>
            </a:r>
            <a:r>
              <a:rPr sz="2250" baseline="-5999" dirty="0"/>
              <a:t>3 </a:t>
            </a:r>
            <a:r>
              <a:rPr sz="2250" dirty="0"/>
              <a:t>is “service.” 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1 “I was impressed by the speedy delivery! Great service!”: (speedy ; NULL; great)</a:t>
            </a:r>
          </a:p>
          <a:p>
            <a:pPr marL="537548" indent="-345567" defTabSz="353246">
              <a:spcBef>
                <a:spcPts val="1406"/>
              </a:spcBef>
              <a:defRPr sz="3612"/>
            </a:pPr>
            <a:r>
              <a:rPr sz="2250" dirty="0"/>
              <a:t>Feedback 2 “The item arrived in awful packaging, and the delivery was slow”: (slow ; awful ; NULL)</a:t>
            </a:r>
          </a:p>
        </p:txBody>
      </p:sp>
    </p:spTree>
    <p:extLst>
      <p:ext uri="{BB962C8B-B14F-4D97-AF65-F5344CB8AC3E}">
        <p14:creationId xmlns:p14="http://schemas.microsoft.com/office/powerpoint/2010/main" val="1365922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Method</a:t>
            </a:r>
          </a:p>
        </p:txBody>
      </p:sp>
      <p:sp>
        <p:nvSpPr>
          <p:cNvPr id="243" name="Construct a matrix out of all of the feedback for a sell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Construct a matrix out of all of the feedback for a seller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Weight the more recent feedback more heavily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Calculate how the values of each dimension effect the price premium</a:t>
            </a:r>
          </a:p>
          <a:p>
            <a:pPr marL="581301" indent="-373693" defTabSz="381998">
              <a:spcBef>
                <a:spcPts val="1547"/>
              </a:spcBef>
              <a:defRPr sz="3906"/>
            </a:pPr>
            <a:r>
              <a:rPr sz="2250" dirty="0"/>
              <a:t>Use least-squares regression with fixed effects to predict the price premium</a:t>
            </a:r>
          </a:p>
        </p:txBody>
      </p:sp>
    </p:spTree>
    <p:extLst>
      <p:ext uri="{BB962C8B-B14F-4D97-AF65-F5344CB8AC3E}">
        <p14:creationId xmlns:p14="http://schemas.microsoft.com/office/powerpoint/2010/main" val="177702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Table"/>
          <p:cNvGraphicFramePr/>
          <p:nvPr/>
        </p:nvGraphicFramePr>
        <p:xfrm>
          <a:off x="2197007" y="962943"/>
          <a:ext cx="3637925" cy="5429250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wonderful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$5.86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outstanding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$5.76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excellant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$5.27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lightning delivery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$4.84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highly recommended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$4.15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best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perfectly packaged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$3.74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$3.53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purchase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$3.22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$2.70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excellent communication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$2.38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perfect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terrific condition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top quality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$1.67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awesome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A+++ seller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$1.03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great merchant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friendly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$0.81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easy service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$0.78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246" name="Table"/>
          <p:cNvGraphicFramePr/>
          <p:nvPr/>
        </p:nvGraphicFramePr>
        <p:xfrm>
          <a:off x="6710685" y="959136"/>
          <a:ext cx="3637925" cy="5433057"/>
        </p:xfrm>
        <a:graphic>
          <a:graphicData uri="http://schemas.openxmlformats.org/drawingml/2006/table">
            <a:tbl>
              <a:tblPr/>
              <a:tblGrid>
                <a:gridCol w="2625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557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-$7.56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defective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-$6.82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horrible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-$6.79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sent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-$6.69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recieved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bad experience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-$5.26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cancelled order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-$5.01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responded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-$4.87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product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-$4.39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as advertised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-$3.93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poor packaging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-$2.92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late shipping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-$2.89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item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 yet received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-$2.35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still waiting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-$2.25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wrong address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-$1.54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/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never buy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-$1.48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defTabSz="457200"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14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47" name="Highest scoring phr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defRPr sz="7812"/>
            </a:lvl1pPr>
          </a:lstStyle>
          <a:p>
            <a:r>
              <a:rPr sz="2812" dirty="0"/>
              <a:t>Highest scoring phrases</a:t>
            </a:r>
          </a:p>
        </p:txBody>
      </p:sp>
    </p:spTree>
    <p:extLst>
      <p:ext uri="{BB962C8B-B14F-4D97-AF65-F5344CB8AC3E}">
        <p14:creationId xmlns:p14="http://schemas.microsoft.com/office/powerpoint/2010/main" val="2750380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dicting the merchant who makes the s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Predicting the merchant who makes the sale</a:t>
            </a:r>
          </a:p>
        </p:txBody>
      </p:sp>
      <p:graphicFrame>
        <p:nvGraphicFramePr>
          <p:cNvPr id="250" name="2D Column Chart"/>
          <p:cNvGraphicFramePr/>
          <p:nvPr>
            <p:extLst>
              <p:ext uri="{D42A27DB-BD31-4B8C-83A1-F6EECF244321}">
                <p14:modId xmlns:p14="http://schemas.microsoft.com/office/powerpoint/2010/main" val="3464133745"/>
              </p:ext>
            </p:extLst>
          </p:nvPr>
        </p:nvGraphicFramePr>
        <p:xfrm>
          <a:off x="2223806" y="1377933"/>
          <a:ext cx="9220191" cy="4677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407283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hallenges for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Reputation Systems</a:t>
            </a:r>
          </a:p>
        </p:txBody>
      </p:sp>
      <p:sp>
        <p:nvSpPr>
          <p:cNvPr id="253" name="Not enough people participat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Not enough people participate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Feedback tends to be overwhelmingly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Reports can be dishonest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Reputation systems are undermined if people can change identities easily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People can milk a good reputation</a:t>
            </a:r>
          </a:p>
        </p:txBody>
      </p:sp>
    </p:spTree>
    <p:extLst>
      <p:ext uri="{BB962C8B-B14F-4D97-AF65-F5344CB8AC3E}">
        <p14:creationId xmlns:p14="http://schemas.microsoft.com/office/powerpoint/2010/main" val="160531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Insufficient particip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8064"/>
            </a:lvl1pPr>
          </a:lstStyle>
          <a:p>
            <a:r>
              <a:rPr sz="2812" dirty="0"/>
              <a:t>Insufficient participation</a:t>
            </a:r>
          </a:p>
        </p:txBody>
      </p:sp>
      <p:sp>
        <p:nvSpPr>
          <p:cNvPr id="256" name="Giving feedback for a reputation system contributes to the public good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Giving feedback for a reputation system contributes to the public good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However, after some information is available it is easy for people to be "free riders" without contributing anything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Early raters take on a transaction cost (Yelpers risk going to bad restaurants with no reviews)</a:t>
            </a:r>
          </a:p>
          <a:p>
            <a:pPr marL="556299" indent="-357621" defTabSz="365568">
              <a:spcBef>
                <a:spcPts val="1477"/>
              </a:spcBef>
              <a:defRPr sz="3738"/>
            </a:pPr>
            <a:r>
              <a:rPr sz="2250" dirty="0"/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273958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Overwhelmingly positive feed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Overwhelmingly positive feedback</a:t>
            </a:r>
          </a:p>
        </p:txBody>
      </p:sp>
      <p:sp>
        <p:nvSpPr>
          <p:cNvPr id="261" name="99% of all feedback on eBay is positiv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99% of all feedback on eBay is positive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Part of the problem is </a:t>
            </a:r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reciprocity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Sellers and buyers evaluate each other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Positive ratings are given in the hopes of getting positive ratings in return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Negative ratings are avoided for fear of getting negative feedback as retaliation </a:t>
            </a:r>
          </a:p>
        </p:txBody>
      </p:sp>
    </p:spTree>
    <p:extLst>
      <p:ext uri="{BB962C8B-B14F-4D97-AF65-F5344CB8AC3E}">
        <p14:creationId xmlns:p14="http://schemas.microsoft.com/office/powerpoint/2010/main" val="142485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ishonest repo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Dishonest reports</a:t>
            </a:r>
          </a:p>
        </p:txBody>
      </p:sp>
      <p:sp>
        <p:nvSpPr>
          <p:cNvPr id="266" name="Ballot stuffing - a seller colludes with buyers to give unfairly high rating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Ballot stuffing</a:t>
            </a:r>
            <a:r>
              <a:rPr sz="2250" dirty="0"/>
              <a:t> - a seller colludes with buyers to give unfairly high ratings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50" dirty="0"/>
              <a:t>Bad mouthing </a:t>
            </a:r>
            <a:r>
              <a:rPr sz="225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- collusion to give negative feedback about competitors that they want to drive out of the market</a:t>
            </a:r>
          </a:p>
        </p:txBody>
      </p:sp>
    </p:spTree>
    <p:extLst>
      <p:ext uri="{BB962C8B-B14F-4D97-AF65-F5344CB8AC3E}">
        <p14:creationId xmlns:p14="http://schemas.microsoft.com/office/powerpoint/2010/main" val="88601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Identity cha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Identity changes</a:t>
            </a:r>
          </a:p>
        </p:txBody>
      </p:sp>
      <p:sp>
        <p:nvSpPr>
          <p:cNvPr id="269" name="Cheap pseudonyms - easy to disappear and re-register under a new identity with almost zero cos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b="1" dirty="0">
                <a:latin typeface="Helvetica Neue"/>
                <a:ea typeface="Helvetica Neue"/>
                <a:cs typeface="Helvetica Neue"/>
                <a:sym typeface="Helvetica Neue"/>
              </a:rPr>
              <a:t>Cheap pseudonyms -</a:t>
            </a:r>
            <a:r>
              <a:rPr sz="2250" dirty="0"/>
              <a:t> easy to disappear and re-register under a new identity with almost zero cost</a:t>
            </a:r>
          </a:p>
          <a:p>
            <a:r>
              <a:rPr sz="2250" dirty="0"/>
              <a:t>Can misbehave without paying consequences toward reputation</a:t>
            </a:r>
          </a:p>
        </p:txBody>
      </p:sp>
    </p:spTree>
    <p:extLst>
      <p:ext uri="{BB962C8B-B14F-4D97-AF65-F5344CB8AC3E}">
        <p14:creationId xmlns:p14="http://schemas.microsoft.com/office/powerpoint/2010/main" val="734270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Value imbalance explo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Value imbalance exploitations</a:t>
            </a:r>
          </a:p>
        </p:txBody>
      </p:sp>
      <p:sp>
        <p:nvSpPr>
          <p:cNvPr id="274" name="People who want to commit fraud could first invest in building a good reputatio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People who want to commit fraud could first invest in building a good reputation</a:t>
            </a:r>
          </a:p>
          <a:p>
            <a:r>
              <a:rPr sz="2250" dirty="0" err="1"/>
              <a:t>Ebay</a:t>
            </a:r>
            <a:r>
              <a:rPr sz="2250" dirty="0"/>
              <a:t> exploit: "Riddle for 1¢. No shipping. Positive feedback"</a:t>
            </a:r>
          </a:p>
          <a:p>
            <a:r>
              <a:rPr sz="2250" dirty="0"/>
              <a:t>Sellers would take a 29¢ loss to build up positive reputation quickly</a:t>
            </a:r>
          </a:p>
        </p:txBody>
      </p:sp>
    </p:spTree>
    <p:extLst>
      <p:ext uri="{BB962C8B-B14F-4D97-AF65-F5344CB8AC3E}">
        <p14:creationId xmlns:p14="http://schemas.microsoft.com/office/powerpoint/2010/main" val="2022721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12"/>
              <a:t>Reputation systems</a:t>
            </a:r>
            <a:endParaRPr lang="en-US" sz="2812" dirty="0"/>
          </a:p>
        </p:txBody>
      </p:sp>
      <p:sp>
        <p:nvSpPr>
          <p:cNvPr id="183" name="Mechanical Turk uses a reputation syste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Mechanical Turk uses a reputation system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Each Turker has a small number of variables associated with them, that are exposed to Requesters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Past approval rate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Number of HITs approved</a:t>
            </a:r>
          </a:p>
          <a:p>
            <a:pPr marL="543799" indent="-349585" defTabSz="357353">
              <a:spcBef>
                <a:spcPts val="1406"/>
              </a:spcBef>
              <a:defRPr sz="3654"/>
            </a:pPr>
            <a:r>
              <a:rPr lang="en-US" sz="2250"/>
              <a:t>Has masters qualification (photo moderation/ categorization master)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580639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79" name="Reciprocal systems are worse than 1-sided systems in e-commerce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Reciprocal systems are worse than 1-sided systems in e-commerce. 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e-commerce, only the sellers are likely to behave opportunistically.  No need for reciprocal evaluation.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both sides can be fraudulent.  So reciprocal markets are important, but they are hard to get right!</a:t>
            </a:r>
          </a:p>
        </p:txBody>
      </p:sp>
    </p:spTree>
    <p:extLst>
      <p:ext uri="{BB962C8B-B14F-4D97-AF65-F5344CB8AC3E}">
        <p14:creationId xmlns:p14="http://schemas.microsoft.com/office/powerpoint/2010/main" val="213828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2" name="In e-commerce markets, it is straightforward for buyers to evaluate the quality of the product when they receive i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e-commerce markets, it is straightforward for buyers to evaluate the quality of the product when they receive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In crowdsourcing markets, verifying the correct answer is sometimes as costly as producing it.</a:t>
            </a:r>
          </a:p>
          <a:p>
            <a:pPr marL="593803" indent="-381731" defTabSz="390213">
              <a:spcBef>
                <a:spcPts val="1547"/>
              </a:spcBef>
              <a:defRPr sz="3989"/>
            </a:pPr>
            <a:r>
              <a:rPr sz="2250" dirty="0"/>
              <a:t>This has the potential to significantly reduce participation and/or accuracy of reviews</a:t>
            </a:r>
          </a:p>
        </p:txBody>
      </p:sp>
    </p:spTree>
    <p:extLst>
      <p:ext uri="{BB962C8B-B14F-4D97-AF65-F5344CB8AC3E}">
        <p14:creationId xmlns:p14="http://schemas.microsoft.com/office/powerpoint/2010/main" val="1052867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hallenges for Crowdsourcing Mark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Challenges for Crowdsourcing Markets</a:t>
            </a:r>
          </a:p>
        </p:txBody>
      </p:sp>
      <p:sp>
        <p:nvSpPr>
          <p:cNvPr id="285" name="No &quot;price premium&quot; for high quality worker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No "price premium" for high quality workers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e-commerce markets, sellers with a good reputation can sell their goods at a relatively high price (premium) </a:t>
            </a:r>
          </a:p>
          <a:p>
            <a:pPr marL="606304" indent="-389767" defTabSz="398428">
              <a:spcBef>
                <a:spcPts val="1617"/>
              </a:spcBef>
              <a:defRPr sz="4074"/>
            </a:pPr>
            <a:r>
              <a:rPr sz="2250" dirty="0"/>
              <a:t>In crowdsourcing, the requester sets the price, and this is typically the same for all workers</a:t>
            </a:r>
          </a:p>
        </p:txBody>
      </p:sp>
    </p:spTree>
    <p:extLst>
      <p:ext uri="{BB962C8B-B14F-4D97-AF65-F5344CB8AC3E}">
        <p14:creationId xmlns:p14="http://schemas.microsoft.com/office/powerpoint/2010/main" val="1591330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14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17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57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/>
              <a:t>Examined application to medical diagnosis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has different questions. Patient may describe history differently. Doctors may classify symptoms differently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6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571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</a:t>
            </a:r>
          </a:p>
          <a:p>
            <a:r>
              <a:rPr lang="en-US" dirty="0"/>
              <a:t>Simply count the misdiagnoses and divide by the total number of diagnoses 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74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339277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ros and Cons of MTurk’s reput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7308"/>
            </a:lvl1pPr>
          </a:lstStyle>
          <a:p>
            <a:r>
              <a:rPr sz="2812" dirty="0"/>
              <a:t>Pros and Cons of </a:t>
            </a:r>
            <a:r>
              <a:rPr sz="2812" dirty="0" err="1"/>
              <a:t>MTurk’s</a:t>
            </a:r>
            <a:r>
              <a:rPr sz="2812" dirty="0"/>
              <a:t> reputation system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3153ADB6-8C36-8E48-B4F4-09B141B40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142861"/>
              </p:ext>
            </p:extLst>
          </p:nvPr>
        </p:nvGraphicFramePr>
        <p:xfrm>
          <a:off x="400050" y="1347788"/>
          <a:ext cx="8777883" cy="4741999"/>
        </p:xfrm>
        <a:graphic>
          <a:graphicData uri="http://schemas.openxmlformats.org/drawingml/2006/table">
            <a:tbl>
              <a:tblPr/>
              <a:tblGrid>
                <a:gridCol w="4455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20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Pros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b="1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Cons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03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Gives a bit information about what other Requesters thought of a Worker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Reasons for rejections not shared; Weights all Requesters equally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381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Allows you to select Amazon’s master’s qualification, which is given to experienced Workers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It is not clear who gets the master’s qual.  No way to share other qualifications.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38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endParaRPr sz="2300" dirty="0">
                        <a:latin typeface="+mn-lt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300" dirty="0">
                          <a:latin typeface="+mn-lt"/>
                          <a:ea typeface="Helvetica Neue Light"/>
                          <a:cs typeface="Helvetica Neue Light"/>
                          <a:sym typeface="Helvetica Neue Light"/>
                        </a:rPr>
                        <a:t>Asymmetric: applies only to Workers, with no way to rate Requesters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063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/>
        </p:nvGraphicFramePr>
        <p:xfrm>
          <a:off x="2108968" y="173159"/>
          <a:ext cx="7974063" cy="6096584"/>
        </p:xfrm>
        <a:graphic>
          <a:graphicData uri="http://schemas.openxmlformats.org/drawingml/2006/table">
            <a:tbl>
              <a:tblPr/>
              <a:tblGrid>
                <a:gridCol w="195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81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889787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953682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889946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2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886963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62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43402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5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1" name="Acceptance rate doesn’t show how good a worker is at a particular task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Acceptance rate doesn’t show how good a worker is at a particular task</a:t>
            </a:r>
          </a:p>
          <a:p>
            <a:r>
              <a:rPr sz="2250" dirty="0"/>
              <a:t>Qualifications like the “photo moderation master’s” may show this</a:t>
            </a:r>
          </a:p>
          <a:p>
            <a:r>
              <a:rPr sz="2250" dirty="0"/>
              <a:t>However, there is no way to share this information with other requesters</a:t>
            </a:r>
          </a:p>
          <a:p>
            <a:r>
              <a:rPr sz="2250" dirty="0"/>
              <a:t>Lots of 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353104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/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418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771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9724137" y="335007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482529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28453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978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1348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84FAA82-2290-4F4D-8ECC-6968A8229023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A16AB0E8-463B-794A-844A-2FA683C1CCB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B808B765-40F5-3347-91CF-536DB0E13D5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339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27766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B1D359BC-54F0-6E4B-9BB6-A302FDE18B7B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5101A323-7B74-E247-9DFE-621ECD80546D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B1CF7807-0DEC-0143-AEA7-8E563A9044E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52546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CB5D972C-0127-4246-A6CB-968329B73BA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7EA2955D-1CE8-774C-86A3-0A1149F9DCB2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F1CAAB1B-5004-C141-BE96-5E2A9722121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39601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31A9F5CA-2BD5-A141-AD26-6F6A4B8AF93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FE9F7CDB-18BE-0049-B7BA-67CF1B0366F3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C400040C-32C9-0B49-8C0E-66D13AEC42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5314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onfederated Tru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812" dirty="0"/>
              <a:t>Confederated Trust</a:t>
            </a:r>
          </a:p>
        </p:txBody>
      </p:sp>
      <p:sp>
        <p:nvSpPr>
          <p:cNvPr id="194" name="Do you think it would be useful to share qualifications among requesters?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Do you think it would be useful to share qualifications among requesters?</a:t>
            </a:r>
          </a:p>
          <a:p>
            <a:r>
              <a:rPr sz="2250" dirty="0"/>
              <a:t>How would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8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67922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normalize confusion matrices (based on true labels)">
            <a:extLst>
              <a:ext uri="{FF2B5EF4-FFF2-40B4-BE49-F238E27FC236}">
                <a16:creationId xmlns:a16="http://schemas.microsoft.com/office/drawing/2014/main" id="{5DD3A4B9-35A8-8A4C-B88C-E09439E2E735}"/>
              </a:ext>
            </a:extLst>
          </p:cNvPr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13" name="Renormalize confusion matrices (based on true labels)">
              <a:extLst>
                <a:ext uri="{FF2B5EF4-FFF2-40B4-BE49-F238E27FC236}">
                  <a16:creationId xmlns:a16="http://schemas.microsoft.com/office/drawing/2014/main" id="{63785C84-24C5-D74D-A27F-E777E90F01A4}"/>
                </a:ext>
              </a:extLst>
            </p:cNvPr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14" name="Renormalize confusion matrices (based on true labels) Renormalize confusion matrices (based on true labels)" descr="Renormalize confusion matrices (based on true labels) Renormalize confusion matrices (based on true labels)">
              <a:extLst>
                <a:ext uri="{FF2B5EF4-FFF2-40B4-BE49-F238E27FC236}">
                  <a16:creationId xmlns:a16="http://schemas.microsoft.com/office/drawing/2014/main" id="{EC0D18BE-048F-B740-ACCF-29AE7D55E0F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167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668445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793C11D7-2C69-BE4B-BCC4-2B883EFEF26F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628A7D1C-FC63-8B48-9C37-BB61F0967F20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4C00A012-C7C4-3E4B-827D-2ACA36FF1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97187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9D55961C-148F-A043-B5F2-4C22BECB5B53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F83F04CD-9135-414E-BE39-F1C7B8EC2749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821E695D-D28B-3B42-B6D4-44120640BAC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51224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0022E-DB13-2941-944C-612563787944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C1493DF5-5213-9F4E-ABFF-4490E2ACB46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05EF6BB5-3B71-B148-A0AC-A8D0BDAFDFB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94419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9275850" y="1454456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834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4DBFAE4-AE58-B14D-8011-39F4BBE469E5}"/>
              </a:ext>
            </a:extLst>
          </p:cNvPr>
          <p:cNvGrpSpPr/>
          <p:nvPr/>
        </p:nvGrpSpPr>
        <p:grpSpPr>
          <a:xfrm>
            <a:off x="758556" y="2923810"/>
            <a:ext cx="2875168" cy="1750219"/>
            <a:chOff x="1672956" y="1287877"/>
            <a:chExt cx="2875168" cy="1750219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 rot="20255370">
              <a:off x="1708674" y="1819143"/>
              <a:ext cx="2803731" cy="68768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 dirty="0"/>
                <a:t>Iterate </a:t>
              </a:r>
              <a:r>
                <a:rPr lang="en-US" sz="2000" dirty="0"/>
                <a:t>until convergence</a:t>
              </a:r>
              <a:r>
                <a:rPr sz="2000" dirty="0"/>
                <a:t>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1672956" y="1287877"/>
              <a:ext cx="2875168" cy="17502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76586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109889293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FBC-7391-A648-8F1D-137ABEE3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Re-Calculate Worker Scores over 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probability that each answer is correct, using labels from multiple workers weighted by the probability that they are correct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quality of the workers by comparing their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7B019-09EE-A140-B4C6-E70919A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361228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symmetric reputation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37463">
              <a:defRPr sz="7728"/>
            </a:lvl1pPr>
          </a:lstStyle>
          <a:p>
            <a:r>
              <a:rPr sz="2812" dirty="0"/>
              <a:t>Asymmetric reputation systems</a:t>
            </a:r>
          </a:p>
        </p:txBody>
      </p:sp>
      <p:sp>
        <p:nvSpPr>
          <p:cNvPr id="197" name="No way for Turkers to rate requesters, and see beforehand who is scrupulou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250" dirty="0"/>
              <a:t>No way for </a:t>
            </a:r>
            <a:r>
              <a:rPr sz="2250" dirty="0" err="1"/>
              <a:t>Turkers</a:t>
            </a:r>
            <a:r>
              <a:rPr sz="2250" dirty="0"/>
              <a:t> to rate requesters, and see beforehand who is scrupulous</a:t>
            </a:r>
          </a:p>
          <a:p>
            <a:r>
              <a:rPr sz="2250" dirty="0" err="1"/>
              <a:t>Turkers</a:t>
            </a:r>
            <a:r>
              <a:rPr sz="2250" dirty="0"/>
              <a:t> have built their own external tools for this like </a:t>
            </a:r>
            <a:r>
              <a:rPr sz="2250" dirty="0" err="1"/>
              <a:t>TurkOpticon</a:t>
            </a:r>
            <a:endParaRPr sz="2250" dirty="0"/>
          </a:p>
          <a:p>
            <a:r>
              <a:rPr sz="2250" dirty="0"/>
              <a:t>No way to see whether a </a:t>
            </a:r>
            <a:r>
              <a:rPr sz="2250" dirty="0" err="1"/>
              <a:t>Turkers</a:t>
            </a:r>
            <a:r>
              <a:rPr sz="2250" dirty="0"/>
              <a:t> high rating comes from good Requesters</a:t>
            </a:r>
          </a:p>
        </p:txBody>
      </p:sp>
    </p:spTree>
    <p:extLst>
      <p:ext uri="{BB962C8B-B14F-4D97-AF65-F5344CB8AC3E}">
        <p14:creationId xmlns:p14="http://schemas.microsoft.com/office/powerpoint/2010/main" val="3052759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2FAA-CD55-4B4C-8CF1-496DAE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Gives us Worker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917-B228-C442-8FD0-838B760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confusion matrix we can measure the overall error rate for each worker</a:t>
            </a:r>
          </a:p>
          <a:p>
            <a:r>
              <a:rPr lang="en-US" dirty="0"/>
              <a:t>Sum of the non-diagonal elements of the confusion matrix (weighted by the priors)</a:t>
            </a:r>
          </a:p>
          <a:p>
            <a:r>
              <a:rPr lang="en-US" dirty="0"/>
              <a:t>This results in a single, scalar value as the quality score for each worker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768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7212E-47D1-6C48-839E-1AA618F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error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7C3342EB-9B15-F04C-8B9E-62D29FE036B7}"/>
              </a:ext>
            </a:extLst>
          </p:cNvPr>
          <p:cNvGraphicFramePr/>
          <p:nvPr/>
        </p:nvGraphicFramePr>
        <p:xfrm>
          <a:off x="1300983" y="14756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4C9BF083-6805-D044-AF21-AF3C828D17CB}"/>
              </a:ext>
            </a:extLst>
          </p:cNvPr>
          <p:cNvGraphicFramePr/>
          <p:nvPr/>
        </p:nvGraphicFramePr>
        <p:xfrm>
          <a:off x="1300983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F9FBE7DC-5B9B-A24C-A861-092D9F4B2DBD}"/>
              </a:ext>
            </a:extLst>
          </p:cNvPr>
          <p:cNvGraphicFramePr/>
          <p:nvPr/>
        </p:nvGraphicFramePr>
        <p:xfrm>
          <a:off x="4029315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9BF01DC4-F6A0-7445-87BA-843F93CC3896}"/>
              </a:ext>
            </a:extLst>
          </p:cNvPr>
          <p:cNvGraphicFramePr/>
          <p:nvPr/>
        </p:nvGraphicFramePr>
        <p:xfrm>
          <a:off x="4029315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FAF4577C-33D1-AD47-8CB5-E4BC67380F69}"/>
              </a:ext>
            </a:extLst>
          </p:cNvPr>
          <p:cNvGraphicFramePr/>
          <p:nvPr/>
        </p:nvGraphicFramePr>
        <p:xfrm>
          <a:off x="6757647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8AA327-A1BB-F946-A1B9-0778CA1C0CA2}"/>
              </a:ext>
            </a:extLst>
          </p:cNvPr>
          <p:cNvSpPr txBox="1"/>
          <p:nvPr/>
        </p:nvSpPr>
        <p:spPr>
          <a:xfrm>
            <a:off x="5841763" y="1919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8CA4-2732-3342-B795-FC1E83617634}"/>
              </a:ext>
            </a:extLst>
          </p:cNvPr>
          <p:cNvSpPr txBox="1"/>
          <p:nvPr/>
        </p:nvSpPr>
        <p:spPr>
          <a:xfrm>
            <a:off x="3110426" y="380100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9FAA-C62F-6543-89AF-0C039494F34A}"/>
              </a:ext>
            </a:extLst>
          </p:cNvPr>
          <p:cNvSpPr txBox="1"/>
          <p:nvPr/>
        </p:nvSpPr>
        <p:spPr>
          <a:xfrm>
            <a:off x="3092606" y="19191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BA45-4D8F-7349-949A-439A3028B687}"/>
              </a:ext>
            </a:extLst>
          </p:cNvPr>
          <p:cNvSpPr txBox="1"/>
          <p:nvPr/>
        </p:nvSpPr>
        <p:spPr>
          <a:xfrm>
            <a:off x="5779888" y="361634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9E0C6-0058-344B-98E6-D0763E85DB8C}"/>
              </a:ext>
            </a:extLst>
          </p:cNvPr>
          <p:cNvSpPr txBox="1"/>
          <p:nvPr/>
        </p:nvSpPr>
        <p:spPr>
          <a:xfrm>
            <a:off x="8755279" y="191509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4136168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223983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Error rate alone is not sufficient to measure the inherent value of a worker. </a:t>
            </a:r>
          </a:p>
          <a:p>
            <a:r>
              <a:rPr lang="en-US" dirty="0"/>
              <a:t>For example, workers may be careful but biased</a:t>
            </a:r>
          </a:p>
          <a:p>
            <a:r>
              <a:rPr lang="en-US" dirty="0"/>
              <a:t>In a non-binary case, this is more apparent</a:t>
            </a:r>
          </a:p>
          <a:p>
            <a:r>
              <a:rPr lang="en-US" dirty="0"/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238676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Parents with young children tend to be more conservative </a:t>
            </a:r>
          </a:p>
          <a:p>
            <a:r>
              <a:rPr lang="en-US" dirty="0"/>
              <a:t>They tend to classify PG-rated sites as R-rated sites, and R-rated sites as X-rated. </a:t>
            </a:r>
          </a:p>
          <a:p>
            <a:r>
              <a:rPr lang="en-US" dirty="0"/>
              <a:t>Such workers give consistently and predictably incorrect answers</a:t>
            </a:r>
          </a:p>
          <a:p>
            <a:r>
              <a:rPr lang="en-US" dirty="0"/>
              <a:t>It is possible to automatically correct for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143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D727-7256-B94F-A41F-A1AC5F4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F49-A44A-F344-8E59-83F2F231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with spammers, with biased workers it is possible to “reverse” the errors </a:t>
            </a:r>
          </a:p>
          <a:p>
            <a:r>
              <a:rPr lang="en-US" dirty="0"/>
              <a:t>We can recover a label assignment of much higher quality</a:t>
            </a:r>
          </a:p>
          <a:p>
            <a:r>
              <a:rPr lang="en-US" dirty="0"/>
              <a:t>In the presence of systematic bias, the naive measurement of error rate results in underestimates of the true quality of the worker</a:t>
            </a:r>
          </a:p>
          <a:p>
            <a:r>
              <a:rPr lang="en-US" dirty="0"/>
              <a:t>This potentially leads to incorrect rejections and blocks of legitimate workers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42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9A3C-19EE-DD49-BCB3-858C64E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FFA2-0AB5-8143-A206-8623DD4B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two papers by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r>
              <a:rPr lang="en-US" dirty="0"/>
              <a:t> and his collaborators</a:t>
            </a:r>
          </a:p>
          <a:p>
            <a:r>
              <a:rPr lang="en-US" dirty="0"/>
              <a:t>Managing Crowdsourcing Workers </a:t>
            </a:r>
            <a:br>
              <a:rPr lang="en-US" dirty="0"/>
            </a:br>
            <a:r>
              <a:rPr lang="en-US" dirty="0"/>
              <a:t>discusses separating error and bias</a:t>
            </a:r>
          </a:p>
          <a:p>
            <a:r>
              <a:rPr lang="en-US" dirty="0"/>
              <a:t>Get Another Label? Improving Data Quality and Data Mining Using Multiple, Noisy Labelers </a:t>
            </a:r>
            <a:br>
              <a:rPr lang="en-US" dirty="0"/>
            </a:br>
            <a:r>
              <a:rPr lang="en-US" dirty="0"/>
              <a:t>discusses how noisy judgements can be, with us still getting good quality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urkopticon-bad-requester.png" descr="turkopticon-bad-reque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55" y="-6929437"/>
            <a:ext cx="16131333" cy="9590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555" y="2661047"/>
            <a:ext cx="12305109" cy="49072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454054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qualitative v quantita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54990">
              <a:defRPr sz="7979"/>
            </a:lvl1pPr>
          </a:lstStyle>
          <a:p>
            <a:r>
              <a:rPr lang="en-US" sz="2812" dirty="0"/>
              <a:t>Qualitative v Quantitative</a:t>
            </a:r>
            <a:endParaRPr sz="2812" dirty="0"/>
          </a:p>
        </p:txBody>
      </p:sp>
      <p:graphicFrame>
        <p:nvGraphicFramePr>
          <p:cNvPr id="203" name="Table"/>
          <p:cNvGraphicFramePr/>
          <p:nvPr>
            <p:extLst>
              <p:ext uri="{D42A27DB-BD31-4B8C-83A1-F6EECF244321}">
                <p14:modId xmlns:p14="http://schemas.microsoft.com/office/powerpoint/2010/main" val="3861220587"/>
              </p:ext>
            </p:extLst>
          </p:nvPr>
        </p:nvGraphicFramePr>
        <p:xfrm>
          <a:off x="2021729" y="1137177"/>
          <a:ext cx="8148542" cy="5087808"/>
        </p:xfrm>
        <a:graphic>
          <a:graphicData uri="http://schemas.openxmlformats.org/drawingml/2006/table">
            <a:tbl>
              <a:tblPr/>
              <a:tblGrid>
                <a:gridCol w="3740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1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TurkOpticon's qualitative 
attributes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CrowdWorker's quantitative equivalents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138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promptness: </a:t>
                      </a:r>
                      <a:r>
                        <a:rPr sz="1700"/>
                        <a:t>How promptly has this requester approved your work and paid?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Expected time to payment:</a:t>
                      </a:r>
                      <a:r>
                        <a:rPr sz="1700"/>
                        <a:t> On average, how much time elapses between submitting work to this Requester and receiving payment?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generosity: </a:t>
                      </a:r>
                      <a:r>
                        <a:rPr sz="1700"/>
                        <a:t>How well has this requester paid for the amount of time their HITs take?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hourly rate:</a:t>
                      </a:r>
                      <a:r>
                        <a:rPr sz="1700"/>
                        <a:t> What is the average hourly rate that other Turker make when they do this requester's HITs?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669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fairness: </a:t>
                      </a:r>
                      <a:r>
                        <a:rPr sz="1700"/>
                        <a:t>How fair has this requester been in approving or rejecting your work?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Approval/rejection rates: </a:t>
                      </a:r>
                      <a:r>
                        <a:rPr sz="1700"/>
                        <a:t>What percent of assignments does this Requester approve? What percent of first-time Workers get any work rejected?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761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 err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communicativity</a:t>
                      </a: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: </a:t>
                      </a:r>
                      <a:r>
                        <a:rPr sz="1700" dirty="0"/>
                        <a:t>How responsive has this requester been to communications or concerns you have raised?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5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defRPr>
                      </a:pPr>
                      <a:r>
                        <a:rPr sz="1700" b="1" dirty="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Reasons for rejection: </a:t>
                      </a:r>
                      <a:r>
                        <a:rPr sz="1700" dirty="0"/>
                        <a:t>Archive of all of the reasons for Workers being rejected or blocked by this Requester. 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428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4835</Words>
  <Application>Microsoft Macintosh PowerPoint</Application>
  <PresentationFormat>Widescreen</PresentationFormat>
  <Paragraphs>2136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part 2</vt:lpstr>
      <vt:lpstr>Different Mechanisms for Quality Control</vt:lpstr>
      <vt:lpstr>Reputation systems</vt:lpstr>
      <vt:lpstr>Pros and Cons of MTurk’s reputation system</vt:lpstr>
      <vt:lpstr>Confederated Trust</vt:lpstr>
      <vt:lpstr>Confederated Trust</vt:lpstr>
      <vt:lpstr>Asymmetric reputation systems</vt:lpstr>
      <vt:lpstr>PowerPoint Presentation</vt:lpstr>
      <vt:lpstr>Qualitative v Quantitative</vt:lpstr>
      <vt:lpstr>Amazon’s other reputation system</vt:lpstr>
      <vt:lpstr>Feedback from buyers</vt:lpstr>
      <vt:lpstr>PowerPoint Presentation</vt:lpstr>
      <vt:lpstr>PowerPoint Presentation</vt:lpstr>
      <vt:lpstr>PowerPoint Presentation</vt:lpstr>
      <vt:lpstr>What are the economic implications of poor feedback?</vt:lpstr>
      <vt:lpstr>Price premium</vt:lpstr>
      <vt:lpstr>Data-driven analysis</vt:lpstr>
      <vt:lpstr>Data-driven analysis</vt:lpstr>
      <vt:lpstr>NLP + Economics</vt:lpstr>
      <vt:lpstr>Method</vt:lpstr>
      <vt:lpstr>Method</vt:lpstr>
      <vt:lpstr>Highest scoring phrases</vt:lpstr>
      <vt:lpstr>Predicting the merchant who makes the sale</vt:lpstr>
      <vt:lpstr>Challenges for Reputation Systems</vt:lpstr>
      <vt:lpstr>Insufficient participation</vt:lpstr>
      <vt:lpstr>Overwhelmingly positive feedback</vt:lpstr>
      <vt:lpstr>Dishonest reports</vt:lpstr>
      <vt:lpstr>Identity changes</vt:lpstr>
      <vt:lpstr>Value imbalance exploitations</vt:lpstr>
      <vt:lpstr>Challenges for Crowdsourcing Markets</vt:lpstr>
      <vt:lpstr>Challenges for Crowdsourcing Markets</vt:lpstr>
      <vt:lpstr>Challenges for Crowdsourcing Markets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Worker error</vt:lpstr>
      <vt:lpstr>Advanced Topics</vt:lpstr>
      <vt:lpstr>Bias versus error</vt:lpstr>
      <vt:lpstr>Bias versus error</vt:lpstr>
      <vt:lpstr>Implications</vt:lpstr>
      <vt:lpstr>For 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- part 2</dc:title>
  <dc:creator>Callison-Burch, Christopher</dc:creator>
  <cp:lastModifiedBy>Callison-Burch, Christopher</cp:lastModifiedBy>
  <cp:revision>4</cp:revision>
  <dcterms:created xsi:type="dcterms:W3CDTF">2021-03-16T16:46:30Z</dcterms:created>
  <dcterms:modified xsi:type="dcterms:W3CDTF">2021-03-16T18:51:31Z</dcterms:modified>
</cp:coreProperties>
</file>